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9" r:id="rId3"/>
    <p:sldId id="261" r:id="rId4"/>
    <p:sldId id="257" r:id="rId5"/>
    <p:sldId id="258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8416-925F-D249-A8B4-C75842C32050}" type="datetimeFigureOut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8416-925F-D249-A8B4-C75842C32050}" type="datetimeFigureOut">
              <a:rPr lang="en-US" smtClean="0"/>
              <a:t>6/2/17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37BEC-F8AF-004F-AF3C-E4312733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 Retrieval Architecture for JWST Observations of Directly Imaged </a:t>
            </a:r>
            <a:r>
              <a:rPr lang="en-US" sz="3200" dirty="0" err="1"/>
              <a:t>Exoplanets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14814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Alex R. Howe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sites.lsa.umich.edu</a:t>
            </a:r>
            <a:r>
              <a:rPr lang="en-US" sz="2400" dirty="0" smtClean="0"/>
              <a:t>/</a:t>
            </a:r>
            <a:r>
              <a:rPr lang="en-US" sz="2400" dirty="0" err="1" smtClean="0"/>
              <a:t>feps</a:t>
            </a:r>
            <a:endParaRPr lang="en-US" sz="2400" dirty="0" smtClean="0"/>
          </a:p>
          <a:p>
            <a:r>
              <a:rPr lang="en-US" sz="2400" dirty="0" smtClean="0"/>
              <a:t>June 8, 2017</a:t>
            </a:r>
          </a:p>
          <a:p>
            <a:r>
              <a:rPr lang="en-US" sz="2400" dirty="0" smtClean="0"/>
              <a:t>#aas230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781" y="4586597"/>
            <a:ext cx="33115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5" descr="JWSTView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" r="4753"/>
          <a:stretch/>
        </p:blipFill>
        <p:spPr>
          <a:xfrm>
            <a:off x="4531778" y="0"/>
            <a:ext cx="2089482" cy="1847187"/>
          </a:xfrm>
          <a:prstGeom prst="rect">
            <a:avLst/>
          </a:prstGeom>
        </p:spPr>
      </p:pic>
      <p:pic>
        <p:nvPicPr>
          <p:cNvPr id="6" name="Imag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970981" cy="184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6" descr="nircam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640" y="2"/>
            <a:ext cx="2458360" cy="184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063" y="2"/>
            <a:ext cx="1847186" cy="184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46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Model Transit Spectra</a:t>
            </a:r>
            <a:endParaRPr lang="en-US" dirty="0"/>
          </a:p>
        </p:txBody>
      </p:sp>
      <p:pic>
        <p:nvPicPr>
          <p:cNvPr id="4" name="Content Placeholder 3" descr="Screen Shot 2017-03-14 at 5.14.52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" r="1009"/>
          <a:stretch/>
        </p:blipFill>
        <p:spPr>
          <a:xfrm>
            <a:off x="1757597" y="1142999"/>
            <a:ext cx="5632011" cy="5473547"/>
          </a:xfrm>
        </p:spPr>
      </p:pic>
      <p:sp>
        <p:nvSpPr>
          <p:cNvPr id="5" name="TextBox 4"/>
          <p:cNvSpPr txBox="1"/>
          <p:nvPr/>
        </p:nvSpPr>
        <p:spPr>
          <a:xfrm>
            <a:off x="0" y="5970215"/>
            <a:ext cx="1778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Howe, Burrows,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&amp; Deming (2017)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93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Sample Fit</a:t>
            </a:r>
            <a:endParaRPr lang="en-US" dirty="0"/>
          </a:p>
        </p:txBody>
      </p:sp>
      <p:pic>
        <p:nvPicPr>
          <p:cNvPr id="5" name="Content Placeholder 4" descr="F444W.plot.eps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" r="-140"/>
          <a:stretch/>
        </p:blipFill>
        <p:spPr>
          <a:xfrm>
            <a:off x="1857135" y="1143000"/>
            <a:ext cx="5440813" cy="5448065"/>
          </a:xfrm>
        </p:spPr>
      </p:pic>
      <p:sp>
        <p:nvSpPr>
          <p:cNvPr id="6" name="TextBox 5"/>
          <p:cNvSpPr txBox="1"/>
          <p:nvPr/>
        </p:nvSpPr>
        <p:spPr>
          <a:xfrm>
            <a:off x="4123932" y="1351801"/>
            <a:ext cx="1965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hour observation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HAT-P-1b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NIRCam</a:t>
            </a:r>
            <a:r>
              <a:rPr lang="en-US" dirty="0" smtClean="0">
                <a:solidFill>
                  <a:schemeClr val="bg1"/>
                </a:solidFill>
              </a:rPr>
              <a:t> F444W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23932" y="2275131"/>
            <a:ext cx="1891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Howe, Burrows, &amp;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Deming (2017)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8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Bayesian Experiment Design</a:t>
            </a:r>
            <a:endParaRPr lang="en-US" dirty="0"/>
          </a:p>
        </p:txBody>
      </p:sp>
      <p:pic>
        <p:nvPicPr>
          <p:cNvPr id="6" name="Picture 5" descr="RandData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6" t="9684" r="10009" b="10324"/>
          <a:stretch/>
        </p:blipFill>
        <p:spPr>
          <a:xfrm>
            <a:off x="6212490" y="3808026"/>
            <a:ext cx="2690832" cy="566491"/>
          </a:xfrm>
          <a:prstGeom prst="rect">
            <a:avLst/>
          </a:prstGeom>
        </p:spPr>
      </p:pic>
      <p:pic>
        <p:nvPicPr>
          <p:cNvPr id="7" name="Picture 6" descr="RandData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3" t="9728" r="9993" b="10280"/>
          <a:stretch/>
        </p:blipFill>
        <p:spPr>
          <a:xfrm>
            <a:off x="3263640" y="3808026"/>
            <a:ext cx="2690839" cy="566492"/>
          </a:xfrm>
          <a:prstGeom prst="rect">
            <a:avLst/>
          </a:prstGeom>
        </p:spPr>
      </p:pic>
      <p:pic>
        <p:nvPicPr>
          <p:cNvPr id="8" name="Picture 7" descr="RandData3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9685" r="10007" b="10322"/>
          <a:stretch/>
        </p:blipFill>
        <p:spPr>
          <a:xfrm>
            <a:off x="293186" y="3806654"/>
            <a:ext cx="2697347" cy="567863"/>
          </a:xfrm>
          <a:prstGeom prst="rect">
            <a:avLst/>
          </a:prstGeom>
        </p:spPr>
      </p:pic>
      <p:pic>
        <p:nvPicPr>
          <p:cNvPr id="9" name="Picture 8" descr="RandHist1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1" t="6762" r="8106" b="6582"/>
          <a:stretch/>
        </p:blipFill>
        <p:spPr>
          <a:xfrm>
            <a:off x="3257132" y="4749414"/>
            <a:ext cx="2697347" cy="1753275"/>
          </a:xfrm>
          <a:prstGeom prst="rect">
            <a:avLst/>
          </a:prstGeom>
        </p:spPr>
      </p:pic>
      <p:pic>
        <p:nvPicPr>
          <p:cNvPr id="10" name="Picture 9" descr="RandHist2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6568" r="7950" b="6774"/>
          <a:stretch/>
        </p:blipFill>
        <p:spPr>
          <a:xfrm>
            <a:off x="293186" y="4753645"/>
            <a:ext cx="2690839" cy="1749046"/>
          </a:xfrm>
          <a:prstGeom prst="rect">
            <a:avLst/>
          </a:prstGeom>
        </p:spPr>
      </p:pic>
      <p:pic>
        <p:nvPicPr>
          <p:cNvPr id="11" name="Picture 10" descr="RandHist3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0" t="6679" r="7998" b="6662"/>
          <a:stretch/>
        </p:blipFill>
        <p:spPr>
          <a:xfrm>
            <a:off x="6212485" y="4753644"/>
            <a:ext cx="2690838" cy="17490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6656" y="1143000"/>
            <a:ext cx="3484808" cy="15015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31695" y="1143000"/>
            <a:ext cx="1330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Instrument/</a:t>
            </a:r>
          </a:p>
          <a:p>
            <a:r>
              <a:rPr lang="en-US" dirty="0" smtClean="0"/>
              <a:t>Observation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  <a:endCxn id="7" idx="0"/>
          </p:cNvCxnSpPr>
          <p:nvPr/>
        </p:nvCxnSpPr>
        <p:spPr>
          <a:xfrm>
            <a:off x="4609060" y="2644584"/>
            <a:ext cx="0" cy="1163442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0"/>
          </p:cNvCxnSpPr>
          <p:nvPr/>
        </p:nvCxnSpPr>
        <p:spPr>
          <a:xfrm>
            <a:off x="6351464" y="2644584"/>
            <a:ext cx="1206442" cy="1163442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8" idx="0"/>
          </p:cNvCxnSpPr>
          <p:nvPr/>
        </p:nvCxnSpPr>
        <p:spPr>
          <a:xfrm flipH="1">
            <a:off x="1641860" y="2644584"/>
            <a:ext cx="1224796" cy="1162070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90085" y="3448105"/>
            <a:ext cx="1960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Possible Outcomes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7" idx="2"/>
            <a:endCxn id="9" idx="0"/>
          </p:cNvCxnSpPr>
          <p:nvPr/>
        </p:nvCxnSpPr>
        <p:spPr>
          <a:xfrm flipH="1">
            <a:off x="4605806" y="4374518"/>
            <a:ext cx="3254" cy="374896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8606" y="4380608"/>
            <a:ext cx="3254" cy="374896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557906" y="4378749"/>
            <a:ext cx="3254" cy="374896"/>
          </a:xfrm>
          <a:prstGeom prst="straightConnector1">
            <a:avLst/>
          </a:prstGeom>
          <a:ln w="63500">
            <a:solidFill>
              <a:srgbClr val="FFFF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74095" y="4370923"/>
            <a:ext cx="167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Possible Results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351871" y="4089294"/>
            <a:ext cx="2573470" cy="1175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322325" y="3955344"/>
            <a:ext cx="2573470" cy="3186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351464" y="4128742"/>
            <a:ext cx="2407094" cy="421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253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Need the </a:t>
            </a:r>
            <a:r>
              <a:rPr lang="en-US" sz="2600" i="1" dirty="0" smtClean="0"/>
              <a:t>expectation value</a:t>
            </a:r>
            <a:r>
              <a:rPr lang="en-US" sz="2600" dirty="0" smtClean="0"/>
              <a:t> of information obtained from a given observation over all possible outcomes</a:t>
            </a:r>
            <a:r>
              <a:rPr lang="en-US" sz="2600" dirty="0" smtClean="0"/>
              <a:t>.</a:t>
            </a:r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But </a:t>
            </a:r>
            <a:r>
              <a:rPr lang="en-US" sz="2600" dirty="0" smtClean="0"/>
              <a:t>for the </a:t>
            </a:r>
            <a:r>
              <a:rPr lang="en-US" sz="2600" dirty="0" smtClean="0"/>
              <a:t>amount of information </a:t>
            </a:r>
            <a:r>
              <a:rPr lang="en-US" sz="2600" i="1" dirty="0" smtClean="0"/>
              <a:t>gained</a:t>
            </a:r>
            <a:r>
              <a:rPr lang="en-US" sz="2600" dirty="0" smtClean="0"/>
              <a:t> from the </a:t>
            </a:r>
            <a:r>
              <a:rPr lang="en-US" sz="2600" dirty="0" smtClean="0"/>
              <a:t>observation, </a:t>
            </a:r>
            <a:r>
              <a:rPr lang="en-US" sz="2600" dirty="0" smtClean="0"/>
              <a:t>subtract the entropy of the </a:t>
            </a:r>
            <a:r>
              <a:rPr lang="en-US" sz="2600" dirty="0" smtClean="0"/>
              <a:t>prior</a:t>
            </a:r>
            <a:r>
              <a:rPr lang="en-US" sz="2600" dirty="0" smtClean="0"/>
              <a:t>.</a:t>
            </a:r>
            <a:endParaRPr lang="en-US" sz="2600" dirty="0"/>
          </a:p>
          <a:p>
            <a:r>
              <a:rPr lang="en-US" sz="2600" dirty="0" smtClean="0"/>
              <a:t>This is </a:t>
            </a:r>
            <a:r>
              <a:rPr lang="en-US" sz="2600" i="1" dirty="0" smtClean="0"/>
              <a:t>mutual information</a:t>
            </a:r>
            <a:r>
              <a:rPr lang="en-US" sz="2800" dirty="0"/>
              <a:t>: </a:t>
            </a:r>
            <a:r>
              <a:rPr lang="en-US" sz="2600" dirty="0" smtClean="0"/>
              <a:t>a statistical </a:t>
            </a:r>
            <a:r>
              <a:rPr lang="en-US" sz="2600" dirty="0"/>
              <a:t>measure that quantifies the information obtained about one random variable through another random variable</a:t>
            </a:r>
            <a:r>
              <a:rPr lang="en-US" sz="2600" dirty="0" smtClean="0"/>
              <a:t>.</a:t>
            </a:r>
            <a:endParaRPr lang="en-US" sz="2600" dirty="0" smtClean="0"/>
          </a:p>
          <a:p>
            <a:r>
              <a:rPr lang="en-US" dirty="0">
                <a:solidFill>
                  <a:srgbClr val="000000"/>
                </a:solidFill>
              </a:rPr>
              <a:t>a</a:t>
            </a:r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4" name="Picture 3" descr="Screen Shot 2017-02-03 at 4.12.1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851" y="2041820"/>
            <a:ext cx="4346003" cy="1100254"/>
          </a:xfrm>
          <a:prstGeom prst="rect">
            <a:avLst/>
          </a:prstGeom>
        </p:spPr>
      </p:pic>
      <p:pic>
        <p:nvPicPr>
          <p:cNvPr id="10" name="Picture 9" descr="Screen Shot 2017-02-03 at 4.22.3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54" y="5402263"/>
            <a:ext cx="4648200" cy="723900"/>
          </a:xfrm>
          <a:prstGeom prst="rect">
            <a:avLst/>
          </a:prstGeom>
        </p:spPr>
      </p:pic>
      <p:pic>
        <p:nvPicPr>
          <p:cNvPr id="11" name="Picture 10" descr="Screen Shot 2017-02-03 at 4.22.55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54" y="5616466"/>
            <a:ext cx="2197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80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Emission Spectrum</a:t>
            </a:r>
            <a:endParaRPr lang="en-US" dirty="0"/>
          </a:p>
        </p:txBody>
      </p:sp>
      <p:pic>
        <p:nvPicPr>
          <p:cNvPr id="4" name="Content Placeholder 3" descr="emissio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" r="545"/>
          <a:stretch/>
        </p:blipFill>
        <p:spPr>
          <a:xfrm>
            <a:off x="1270090" y="1346590"/>
            <a:ext cx="6715282" cy="5105735"/>
          </a:xfrm>
        </p:spPr>
      </p:pic>
      <p:sp>
        <p:nvSpPr>
          <p:cNvPr id="5" name="TextBox 4"/>
          <p:cNvSpPr txBox="1"/>
          <p:nvPr/>
        </p:nvSpPr>
        <p:spPr>
          <a:xfrm>
            <a:off x="2360570" y="2129395"/>
            <a:ext cx="3294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Typical Hot Jupiter/Young Jupiter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Teff</a:t>
            </a:r>
            <a:r>
              <a:rPr lang="en-US" dirty="0" smtClean="0">
                <a:solidFill>
                  <a:schemeClr val="bg1"/>
                </a:solidFill>
              </a:rPr>
              <a:t> ~ 1200 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NIRISS Band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4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Reanalyze existing data, e.g. </a:t>
            </a:r>
            <a:r>
              <a:rPr lang="en-US" i="1" dirty="0" err="1" smtClean="0"/>
              <a:t>κ</a:t>
            </a:r>
            <a:r>
              <a:rPr lang="en-US" dirty="0" smtClean="0"/>
              <a:t> And b with new emission models with the latest opacities</a:t>
            </a:r>
          </a:p>
          <a:p>
            <a:r>
              <a:rPr lang="en-US" dirty="0" smtClean="0"/>
              <a:t>Ongoing HST observations of resolved planetary mass companions</a:t>
            </a:r>
          </a:p>
          <a:p>
            <a:r>
              <a:rPr lang="en-US" dirty="0" smtClean="0"/>
              <a:t>JWST transit and direct imaging observations</a:t>
            </a:r>
          </a:p>
          <a:p>
            <a:pPr lvl="1"/>
            <a:r>
              <a:rPr lang="en-US" dirty="0" err="1" smtClean="0"/>
              <a:t>NIRCam</a:t>
            </a:r>
            <a:r>
              <a:rPr lang="en-US" dirty="0" smtClean="0"/>
              <a:t> observations of resolved companions and isolated Y-dwarfs</a:t>
            </a:r>
          </a:p>
          <a:p>
            <a:pPr lvl="1"/>
            <a:r>
              <a:rPr lang="en-US" dirty="0" smtClean="0"/>
              <a:t>NIRISS observations, especially GJ 436b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67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7812</TotalTime>
  <Words>189</Words>
  <Application>Microsoft Macintosh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Black</vt:lpstr>
      <vt:lpstr>A Retrieval Architecture for JWST Observations of Directly Imaged Exoplanets</vt:lpstr>
      <vt:lpstr>Model Transit Spectra</vt:lpstr>
      <vt:lpstr>Sample Fit</vt:lpstr>
      <vt:lpstr>Bayesian Experiment Design</vt:lpstr>
      <vt:lpstr>Mutual Information</vt:lpstr>
      <vt:lpstr>Model Emission Spectrum</vt:lpstr>
      <vt:lpstr>Future Prospects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Retrieval Architecture for JWST Observations of Directly Imaged Exoplanets</dc:title>
  <dc:creator>Alex Howe</dc:creator>
  <cp:lastModifiedBy>Alex Howe</cp:lastModifiedBy>
  <cp:revision>16</cp:revision>
  <dcterms:created xsi:type="dcterms:W3CDTF">2017-06-03T02:59:20Z</dcterms:created>
  <dcterms:modified xsi:type="dcterms:W3CDTF">2017-06-08T13:11:21Z</dcterms:modified>
</cp:coreProperties>
</file>